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FF0066"/>
    <a:srgbClr val="26262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1" d="100"/>
          <a:sy n="61" d="100"/>
        </p:scale>
        <p:origin x="88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AA53FB-9B83-406E-ADBD-3CF3A97168B3}" type="datetimeFigureOut">
              <a:rPr lang="en-US" smtClean="0"/>
              <a:t>7/17/2025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4F0E05-8359-493D-902E-5DE165FF38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44246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4F0E05-8359-493D-902E-5DE165FF387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0750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457DAFDF-2697-431B-A953-27313F4A84F0}" type="datetimeFigureOut">
              <a:rPr lang="en-US" smtClean="0"/>
              <a:t>7/17/2025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F2C6E29A-DEC9-4116-B4FA-30B27F31A7AB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712429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DAFDF-2697-431B-A953-27313F4A84F0}" type="datetimeFigureOut">
              <a:rPr lang="en-US" smtClean="0"/>
              <a:t>7/17/2025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6E29A-DEC9-4116-B4FA-30B27F31A7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06347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DAFDF-2697-431B-A953-27313F4A84F0}" type="datetimeFigureOut">
              <a:rPr lang="en-US" smtClean="0"/>
              <a:t>7/17/2025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6E29A-DEC9-4116-B4FA-30B27F31A7AB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055789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DAFDF-2697-431B-A953-27313F4A84F0}" type="datetimeFigureOut">
              <a:rPr lang="en-US" smtClean="0"/>
              <a:t>7/17/2025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6E29A-DEC9-4116-B4FA-30B27F31A7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55728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DAFDF-2697-431B-A953-27313F4A84F0}" type="datetimeFigureOut">
              <a:rPr lang="en-US" smtClean="0"/>
              <a:t>7/17/2025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6E29A-DEC9-4116-B4FA-30B27F31A7AB}" type="slidenum">
              <a:rPr lang="en-US" smtClean="0"/>
              <a:t>‹#›</a:t>
            </a:fld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452321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DAFDF-2697-431B-A953-27313F4A84F0}" type="datetimeFigureOut">
              <a:rPr lang="en-US" smtClean="0"/>
              <a:t>7/17/2025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6E29A-DEC9-4116-B4FA-30B27F31A7AB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545543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DAFDF-2697-431B-A953-27313F4A84F0}" type="datetimeFigureOut">
              <a:rPr lang="en-US" smtClean="0"/>
              <a:t>7/17/2025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6E29A-DEC9-4116-B4FA-30B27F31A7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86288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DAFDF-2697-431B-A953-27313F4A84F0}" type="datetimeFigureOut">
              <a:rPr lang="en-US" smtClean="0"/>
              <a:t>7/17/2025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6E29A-DEC9-4116-B4FA-30B27F31A7AB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14996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DAFDF-2697-431B-A953-27313F4A84F0}" type="datetimeFigureOut">
              <a:rPr lang="en-US" smtClean="0"/>
              <a:t>7/17/2025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6E29A-DEC9-4116-B4FA-30B27F31A7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77352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DAFDF-2697-431B-A953-27313F4A84F0}" type="datetimeFigureOut">
              <a:rPr lang="en-US" smtClean="0"/>
              <a:t>7/17/2025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6E29A-DEC9-4116-B4FA-30B27F31A7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85268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DAFDF-2697-431B-A953-27313F4A84F0}" type="datetimeFigureOut">
              <a:rPr lang="en-US" smtClean="0"/>
              <a:t>7/17/2025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6E29A-DEC9-4116-B4FA-30B27F31A7AB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32438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DAFDF-2697-431B-A953-27313F4A84F0}" type="datetimeFigureOut">
              <a:rPr lang="en-US" smtClean="0"/>
              <a:t>7/17/2025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6E29A-DEC9-4116-B4FA-30B27F31A7AB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61846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DAFDF-2697-431B-A953-27313F4A84F0}" type="datetimeFigureOut">
              <a:rPr lang="en-US" smtClean="0"/>
              <a:t>7/17/2025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6E29A-DEC9-4116-B4FA-30B27F31A7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69862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DAFDF-2697-431B-A953-27313F4A84F0}" type="datetimeFigureOut">
              <a:rPr lang="en-US" smtClean="0"/>
              <a:t>7/17/2025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6E29A-DEC9-4116-B4FA-30B27F31A7AB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5140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DAFDF-2697-431B-A953-27313F4A84F0}" type="datetimeFigureOut">
              <a:rPr lang="en-US" smtClean="0"/>
              <a:t>7/17/2025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6E29A-DEC9-4116-B4FA-30B27F31A7AB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859380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DAFDF-2697-431B-A953-27313F4A84F0}" type="datetimeFigureOut">
              <a:rPr lang="en-US" smtClean="0"/>
              <a:t>7/17/2025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6E29A-DEC9-4116-B4FA-30B27F31A7AB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320800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DAFDF-2697-431B-A953-27313F4A84F0}" type="datetimeFigureOut">
              <a:rPr lang="en-US" smtClean="0"/>
              <a:t>7/17/2025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6E29A-DEC9-4116-B4FA-30B27F31A7AB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937117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57DAFDF-2697-431B-A953-27313F4A84F0}" type="datetimeFigureOut">
              <a:rPr lang="en-US" smtClean="0"/>
              <a:t>7/17/2025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2C6E29A-DEC9-4116-B4FA-30B27F31A7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44782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jp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9.jp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0.jp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8.png"/><Relationship Id="rId5" Type="http://schemas.openxmlformats.org/officeDocument/2006/relationships/image" Target="../media/image11.jpg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8.png"/><Relationship Id="rId5" Type="http://schemas.openxmlformats.org/officeDocument/2006/relationships/image" Target="../media/image12.jpg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8.png"/><Relationship Id="rId5" Type="http://schemas.openxmlformats.org/officeDocument/2006/relationships/image" Target="../media/image13.png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8.png"/><Relationship Id="rId5" Type="http://schemas.openxmlformats.org/officeDocument/2006/relationships/image" Target="../media/image14.jpg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8.png"/><Relationship Id="rId5" Type="http://schemas.openxmlformats.org/officeDocument/2006/relationships/image" Target="../media/image15.png"/><Relationship Id="rId4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16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05873B-845D-0A3D-53D7-87393C428FC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solidFill>
                  <a:srgbClr val="C00000"/>
                </a:solidFill>
                <a:latin typeface="Dreaming Outloud Script Pro" panose="020F0502020204030204" pitchFamily="66" charset="0"/>
                <a:cs typeface="Dreaming Outloud Script Pro" panose="020F0502020204030204" pitchFamily="66" charset="0"/>
              </a:rPr>
              <a:t>M</a:t>
            </a:r>
            <a:r>
              <a:rPr lang="en-US" dirty="0">
                <a:solidFill>
                  <a:srgbClr val="FF0000"/>
                </a:solidFill>
                <a:latin typeface="Dreaming Outloud Script Pro" panose="020F0502020204030204" pitchFamily="66" charset="0"/>
                <a:cs typeface="Dreaming Outloud Script Pro" panose="020F0502020204030204" pitchFamily="66" charset="0"/>
              </a:rPr>
              <a:t>y</a:t>
            </a:r>
            <a:r>
              <a:rPr lang="en-US" dirty="0">
                <a:latin typeface="Dreaming Outloud Script Pro" panose="020F0502020204030204" pitchFamily="66" charset="0"/>
                <a:cs typeface="Dreaming Outloud Script Pro" panose="020F0502020204030204" pitchFamily="66" charset="0"/>
              </a:rPr>
              <a:t> </a:t>
            </a:r>
            <a:r>
              <a:rPr lang="en-US" dirty="0">
                <a:solidFill>
                  <a:srgbClr val="FFC000"/>
                </a:solidFill>
                <a:latin typeface="Dreaming Outloud Script Pro" panose="020F0502020204030204" pitchFamily="66" charset="0"/>
                <a:cs typeface="Dreaming Outloud Script Pro" panose="020F0502020204030204" pitchFamily="66" charset="0"/>
              </a:rPr>
              <a:t>D</a:t>
            </a:r>
            <a:r>
              <a:rPr lang="en-US" dirty="0">
                <a:solidFill>
                  <a:srgbClr val="00B050"/>
                </a:solidFill>
                <a:latin typeface="Dreaming Outloud Script Pro" panose="020F0502020204030204" pitchFamily="66" charset="0"/>
                <a:cs typeface="Dreaming Outloud Script Pro" panose="020F0502020204030204" pitchFamily="66" charset="0"/>
              </a:rPr>
              <a:t>i</a:t>
            </a:r>
            <a:r>
              <a:rPr lang="en-US" dirty="0">
                <a:solidFill>
                  <a:srgbClr val="002060"/>
                </a:solidFill>
                <a:latin typeface="Dreaming Outloud Script Pro" panose="020F0502020204030204" pitchFamily="66" charset="0"/>
                <a:cs typeface="Dreaming Outloud Script Pro" panose="020F0502020204030204" pitchFamily="66" charset="0"/>
              </a:rPr>
              <a:t>v</a:t>
            </a:r>
            <a:r>
              <a:rPr lang="en-US" dirty="0">
                <a:solidFill>
                  <a:srgbClr val="00B0F0"/>
                </a:solidFill>
                <a:latin typeface="Dreaming Outloud Script Pro" panose="020F0502020204030204" pitchFamily="66" charset="0"/>
                <a:cs typeface="Dreaming Outloud Script Pro" panose="020F0502020204030204" pitchFamily="66" charset="0"/>
              </a:rPr>
              <a:t>e</a:t>
            </a:r>
            <a:r>
              <a:rPr lang="en-US" dirty="0">
                <a:solidFill>
                  <a:srgbClr val="7030A0"/>
                </a:solidFill>
                <a:latin typeface="Dreaming Outloud Script Pro" panose="020F0502020204030204" pitchFamily="66" charset="0"/>
                <a:cs typeface="Dreaming Outloud Script Pro" panose="020F0502020204030204" pitchFamily="66" charset="0"/>
              </a:rPr>
              <a:t>r</a:t>
            </a:r>
            <a:r>
              <a:rPr lang="en-US" dirty="0">
                <a:solidFill>
                  <a:srgbClr val="C00000"/>
                </a:solidFill>
                <a:latin typeface="Dreaming Outloud Script Pro" panose="020F0502020204030204" pitchFamily="66" charset="0"/>
                <a:cs typeface="Dreaming Outloud Script Pro" panose="020F0502020204030204" pitchFamily="66" charset="0"/>
              </a:rPr>
              <a:t>s</a:t>
            </a:r>
            <a:r>
              <a:rPr lang="en-US" dirty="0">
                <a:solidFill>
                  <a:srgbClr val="FF0000"/>
                </a:solidFill>
                <a:latin typeface="Dreaming Outloud Script Pro" panose="020F0502020204030204" pitchFamily="66" charset="0"/>
                <a:cs typeface="Dreaming Outloud Script Pro" panose="020F0502020204030204" pitchFamily="66" charset="0"/>
              </a:rPr>
              <a:t>i</a:t>
            </a:r>
            <a:r>
              <a:rPr lang="en-US" dirty="0">
                <a:solidFill>
                  <a:srgbClr val="FFC000"/>
                </a:solidFill>
                <a:latin typeface="Dreaming Outloud Script Pro" panose="020F0502020204030204" pitchFamily="66" charset="0"/>
                <a:cs typeface="Dreaming Outloud Script Pro" panose="020F0502020204030204" pitchFamily="66" charset="0"/>
              </a:rPr>
              <a:t>t</a:t>
            </a:r>
            <a:r>
              <a:rPr lang="en-US" dirty="0">
                <a:solidFill>
                  <a:srgbClr val="00B050"/>
                </a:solidFill>
                <a:latin typeface="Dreaming Outloud Script Pro" panose="020F0502020204030204" pitchFamily="66" charset="0"/>
                <a:cs typeface="Dreaming Outloud Script Pro" panose="020F0502020204030204" pitchFamily="66" charset="0"/>
              </a:rPr>
              <a:t>y</a:t>
            </a:r>
            <a:r>
              <a:rPr lang="en-US" dirty="0">
                <a:latin typeface="Dreaming Outloud Script Pro" panose="020F0502020204030204" pitchFamily="66" charset="0"/>
                <a:cs typeface="Dreaming Outloud Script Pro" panose="020F0502020204030204" pitchFamily="66" charset="0"/>
              </a:rPr>
              <a:t>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F307F9-EF56-1745-D22C-BD723F01E37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83933" y="3657600"/>
            <a:ext cx="6824134" cy="1297110"/>
          </a:xfrm>
        </p:spPr>
        <p:txBody>
          <a:bodyPr>
            <a:normAutofit/>
          </a:bodyPr>
          <a:lstStyle/>
          <a:p>
            <a:endParaRPr lang="en-US" dirty="0">
              <a:solidFill>
                <a:srgbClr val="7030A0"/>
              </a:solidFill>
              <a:latin typeface="Dreaming Outloud Script Pro" panose="03050502040304050704" pitchFamily="66" charset="0"/>
              <a:cs typeface="Dreaming Outloud Script Pro" panose="03050502040304050704" pitchFamily="66" charset="0"/>
            </a:endParaRPr>
          </a:p>
          <a:p>
            <a:r>
              <a:rPr lang="en-US" dirty="0">
                <a:solidFill>
                  <a:srgbClr val="7030A0"/>
                </a:solidFill>
                <a:latin typeface="Dreaming Outloud Script Pro" panose="03050502040304050704" pitchFamily="66" charset="0"/>
                <a:cs typeface="Dreaming Outloud Script Pro" panose="03050502040304050704" pitchFamily="66" charset="0"/>
              </a:rPr>
              <a:t>Power point by </a:t>
            </a:r>
            <a:r>
              <a:rPr lang="en-US">
                <a:solidFill>
                  <a:srgbClr val="7030A0"/>
                </a:solidFill>
                <a:latin typeface="Dreaming Outloud Script Pro" panose="03050502040304050704" pitchFamily="66" charset="0"/>
                <a:cs typeface="Dreaming Outloud Script Pro" panose="03050502040304050704" pitchFamily="66" charset="0"/>
              </a:rPr>
              <a:t>Yami Manor </a:t>
            </a:r>
            <a:r>
              <a:rPr lang="en-US" dirty="0">
                <a:solidFill>
                  <a:srgbClr val="7030A0"/>
                </a:solidFill>
                <a:latin typeface="Dreaming Outloud Script Pro" panose="03050502040304050704" pitchFamily="66" charset="0"/>
                <a:cs typeface="Dreaming Outloud Script Pro" panose="03050502040304050704" pitchFamily="66" charset="0"/>
              </a:rPr>
              <a:t>junior</a:t>
            </a:r>
          </a:p>
        </p:txBody>
      </p:sp>
    </p:spTree>
    <p:extLst>
      <p:ext uri="{BB962C8B-B14F-4D97-AF65-F5344CB8AC3E}">
        <p14:creationId xmlns:p14="http://schemas.microsoft.com/office/powerpoint/2010/main" val="2733858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22AC0F86-9A78-4E84-A4B4-ADB8B2629A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4AF78B9E-8BE2-4706-9377-A05FA25ABA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32CDFDE2-4DB3-4623-BA21-187D1B710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ED74B2AA-1443-4E9B-8462-F7F5B85259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9BB652B6-7300-49EC-9422-EF5342492A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D0909587-01DE-424D-A15F-DAA28CF2CD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AB9D7DAB-6B43-1850-4A95-592FC795A0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5825" y="982132"/>
            <a:ext cx="3360772" cy="1303867"/>
          </a:xfrm>
        </p:spPr>
        <p:txBody>
          <a:bodyPr>
            <a:normAutofit/>
          </a:bodyPr>
          <a:lstStyle/>
          <a:p>
            <a:r>
              <a:rPr lang="en-US">
                <a:latin typeface="Dreaming Outloud Script Pro" panose="03050502040304050704" pitchFamily="66" charset="0"/>
                <a:cs typeface="Dreaming Outloud Script Pro" panose="03050502040304050704" pitchFamily="66" charset="0"/>
              </a:rPr>
              <a:t>Diversity :</a:t>
            </a:r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69A54E25-1C05-48E5-A5CC-3778C1D363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2643" y="1092200"/>
            <a:ext cx="5942687" cy="4515104"/>
          </a:xfrm>
          <a:prstGeom prst="rect">
            <a:avLst/>
          </a:prstGeom>
          <a:solidFill>
            <a:schemeClr val="bg1"/>
          </a:solidFill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group of hands holding up letters&#10;&#10;AI-generated content may be incorrect.">
            <a:extLst>
              <a:ext uri="{FF2B5EF4-FFF2-40B4-BE49-F238E27FC236}">
                <a16:creationId xmlns:a16="http://schemas.microsoft.com/office/drawing/2014/main" id="{3C6F13A0-2254-C27A-CDCA-9DD9EBC230F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13" r="4553" b="-1"/>
          <a:stretch>
            <a:fillRect/>
          </a:stretch>
        </p:blipFill>
        <p:spPr>
          <a:xfrm>
            <a:off x="1412683" y="1410208"/>
            <a:ext cx="5278777" cy="3858780"/>
          </a:xfrm>
          <a:prstGeom prst="rect">
            <a:avLst/>
          </a:prstGeom>
        </p:spPr>
      </p:pic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0E5D0023-B23E-4823-8D72-B07FFF8CAE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520089" y="2400639"/>
            <a:ext cx="337650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30838E-70DD-6232-2E2C-96826D083B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5824" y="2556932"/>
            <a:ext cx="3360771" cy="33189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200" dirty="0"/>
              <a:t>Diversity means the presence of differences among people such as gender, ethnicity, religion, disability and more. </a:t>
            </a:r>
          </a:p>
          <a:p>
            <a:pPr marL="0" indent="0">
              <a:buNone/>
            </a:pPr>
            <a:r>
              <a:rPr lang="en-US" sz="2200" dirty="0"/>
              <a:t>It involves recognizing and valuing these differences, creating an environment where everyone feels included and respected.</a:t>
            </a:r>
          </a:p>
        </p:txBody>
      </p:sp>
      <p:pic>
        <p:nvPicPr>
          <p:cNvPr id="4" name="New Recording 72">
            <a:hlinkClick r:id="" action="ppaction://media"/>
            <a:extLst>
              <a:ext uri="{FF2B5EF4-FFF2-40B4-BE49-F238E27FC236}">
                <a16:creationId xmlns:a16="http://schemas.microsoft.com/office/drawing/2014/main" id="{C381D0B8-BF8E-4297-9812-F0C54C5952A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86243" y="57658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821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16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22AC0F86-9A78-4E84-A4B4-ADB8B2629A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4AF78B9E-8BE2-4706-9377-A05FA25ABA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32CDFDE2-4DB3-4623-BA21-187D1B710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ED74B2AA-1443-4E9B-8462-F7F5B85259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9BB652B6-7300-49EC-9422-EF5342492A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D0909587-01DE-424D-A15F-DAA28CF2CD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AA4FA19-F545-62AE-FEF4-27046E6A8B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5825" y="982132"/>
            <a:ext cx="3360772" cy="1303867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4100">
                <a:latin typeface="Dreaming Outloud Script Pro" panose="03050502040304050704" pitchFamily="66" charset="0"/>
                <a:cs typeface="Dreaming Outloud Script Pro" panose="03050502040304050704" pitchFamily="66" charset="0"/>
              </a:rPr>
              <a:t>Recognizing Differences: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69A54E25-1C05-48E5-A5CC-3778C1D363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2643" y="1092200"/>
            <a:ext cx="5942687" cy="4515104"/>
          </a:xfrm>
          <a:prstGeom prst="rect">
            <a:avLst/>
          </a:prstGeom>
          <a:solidFill>
            <a:schemeClr val="bg1"/>
          </a:solidFill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group of people's faces&#10;&#10;AI-generated content may be incorrect.">
            <a:extLst>
              <a:ext uri="{FF2B5EF4-FFF2-40B4-BE49-F238E27FC236}">
                <a16:creationId xmlns:a16="http://schemas.microsoft.com/office/drawing/2014/main" id="{EBBFA494-6A9F-6EA5-8E01-01EE0561248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393"/>
          <a:stretch>
            <a:fillRect/>
          </a:stretch>
        </p:blipFill>
        <p:spPr>
          <a:xfrm>
            <a:off x="1412683" y="1410208"/>
            <a:ext cx="5278777" cy="3858780"/>
          </a:xfrm>
          <a:prstGeom prst="rect">
            <a:avLst/>
          </a:prstGeom>
        </p:spPr>
      </p:pic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0E5D0023-B23E-4823-8D72-B07FFF8CAE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520089" y="2400639"/>
            <a:ext cx="337650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C448D4-1FD3-CF70-12D9-F945D48FB3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5824" y="2556932"/>
            <a:ext cx="3360771" cy="3318936"/>
          </a:xfrm>
        </p:spPr>
        <p:txBody>
          <a:bodyPr>
            <a:normAutofit/>
          </a:bodyPr>
          <a:lstStyle/>
          <a:p>
            <a:r>
              <a:rPr lang="en-US"/>
              <a:t>Acknowledging that people have diverse  backgrounds, experiences, and perspectives. </a:t>
            </a:r>
            <a:endParaRPr lang="en-US" dirty="0"/>
          </a:p>
        </p:txBody>
      </p:sp>
      <p:pic>
        <p:nvPicPr>
          <p:cNvPr id="4" name="New Recording 73">
            <a:hlinkClick r:id="" action="ppaction://media"/>
            <a:extLst>
              <a:ext uri="{FF2B5EF4-FFF2-40B4-BE49-F238E27FC236}">
                <a16:creationId xmlns:a16="http://schemas.microsoft.com/office/drawing/2014/main" id="{8DE43583-04EB-4F45-94E9-6EAF1810658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08012" y="6247507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288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028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2AC0F86-9A78-4E84-A4B4-ADB8B2629A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4AF78B9E-8BE2-4706-9377-A05FA25ABA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32CDFDE2-4DB3-4623-BA21-187D1B710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ED74B2AA-1443-4E9B-8462-F7F5B85259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9BB652B6-7300-49EC-9422-EF5342492A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D0909587-01DE-424D-A15F-DAA28CF2CD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9F8CFF4-594A-F0A2-CD24-6001F7F522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5825" y="982132"/>
            <a:ext cx="3360772" cy="1303867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4100">
                <a:latin typeface="Dreaming Outloud Script Pro" panose="03050502040304050704" pitchFamily="66" charset="0"/>
                <a:cs typeface="Dreaming Outloud Script Pro" panose="03050502040304050704" pitchFamily="66" charset="0"/>
              </a:rPr>
              <a:t>Valuing Differences: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9A54E25-1C05-48E5-A5CC-3778C1D363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2643" y="1092200"/>
            <a:ext cx="5942687" cy="4515104"/>
          </a:xfrm>
          <a:prstGeom prst="rect">
            <a:avLst/>
          </a:prstGeom>
          <a:solidFill>
            <a:schemeClr val="bg1"/>
          </a:solidFill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group of hands holding each other&#10;&#10;AI-generated content may be incorrect.">
            <a:extLst>
              <a:ext uri="{FF2B5EF4-FFF2-40B4-BE49-F238E27FC236}">
                <a16:creationId xmlns:a16="http://schemas.microsoft.com/office/drawing/2014/main" id="{92B13ECA-E4C1-3BCC-EED3-55DF1B2F800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26" r="14186" b="2"/>
          <a:stretch>
            <a:fillRect/>
          </a:stretch>
        </p:blipFill>
        <p:spPr>
          <a:xfrm>
            <a:off x="1412683" y="1410208"/>
            <a:ext cx="5278777" cy="3858780"/>
          </a:xfrm>
          <a:prstGeom prst="rect">
            <a:avLst/>
          </a:prstGeom>
        </p:spPr>
      </p:pic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0E5D0023-B23E-4823-8D72-B07FFF8CAE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520089" y="2400639"/>
            <a:ext cx="337650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DB8B69-2027-6046-926A-4F324577C5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5824" y="2556932"/>
            <a:ext cx="3360771" cy="3318936"/>
          </a:xfrm>
        </p:spPr>
        <p:txBody>
          <a:bodyPr>
            <a:normAutofit/>
          </a:bodyPr>
          <a:lstStyle/>
          <a:p>
            <a:r>
              <a:rPr lang="en-US" dirty="0"/>
              <a:t>Appreciating the unique contributions that individuals from different backgrounds can bring to a group or organization .  </a:t>
            </a:r>
          </a:p>
        </p:txBody>
      </p:sp>
      <p:pic>
        <p:nvPicPr>
          <p:cNvPr id="4" name="New Recording 74">
            <a:hlinkClick r:id="" action="ppaction://media"/>
            <a:extLst>
              <a:ext uri="{FF2B5EF4-FFF2-40B4-BE49-F238E27FC236}">
                <a16:creationId xmlns:a16="http://schemas.microsoft.com/office/drawing/2014/main" id="{D88B9140-575F-4AA3-AB2F-A11F2813976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82738" y="5942707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916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16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8CD942-BFA9-7636-18EB-A218F01D4B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262626"/>
                </a:solidFill>
                <a:latin typeface="Dreaming Outloud Script Pro" panose="03050502040304050704" pitchFamily="66" charset="0"/>
                <a:cs typeface="Dreaming Outloud Script Pro" panose="03050502040304050704" pitchFamily="66" charset="0"/>
              </a:rPr>
              <a:t>Inclusion: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334978-C3AE-F82D-3C80-8720441FE3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2" y="2556932"/>
            <a:ext cx="6256866" cy="3318936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262626"/>
                </a:solidFill>
              </a:rPr>
              <a:t>Creating a welcoming and supportive environment where everyone feels they belong and can participate fully .</a:t>
            </a:r>
          </a:p>
        </p:txBody>
      </p:sp>
      <p:pic>
        <p:nvPicPr>
          <p:cNvPr id="5" name="Picture 4" descr="A group of cartoon children&#10;&#10;AI-generated content may be incorrect.">
            <a:extLst>
              <a:ext uri="{FF2B5EF4-FFF2-40B4-BE49-F238E27FC236}">
                <a16:creationId xmlns:a16="http://schemas.microsoft.com/office/drawing/2014/main" id="{3D764F4D-55C8-7E03-BCFD-69DBD877A13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9560" y="3217333"/>
            <a:ext cx="3124840" cy="2065867"/>
          </a:xfrm>
          <a:prstGeom prst="rect">
            <a:avLst/>
          </a:prstGeom>
          <a:ln w="57150" cmpd="thickThin">
            <a:solidFill>
              <a:srgbClr val="7F7F7F"/>
            </a:solidFill>
            <a:miter lim="800000"/>
          </a:ln>
        </p:spPr>
      </p:pic>
      <p:pic>
        <p:nvPicPr>
          <p:cNvPr id="4" name="New Recording 75">
            <a:hlinkClick r:id="" action="ppaction://media"/>
            <a:extLst>
              <a:ext uri="{FF2B5EF4-FFF2-40B4-BE49-F238E27FC236}">
                <a16:creationId xmlns:a16="http://schemas.microsoft.com/office/drawing/2014/main" id="{809C7C17-65D5-4C84-871B-BAAE43A2226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22013" y="6021552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2595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66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6E4425-E43C-C319-2CBE-4A413A4A0AF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latin typeface="Dreaming Outloud Script Pro" panose="03050502040304050704" pitchFamily="66" charset="0"/>
                <a:cs typeface="Dreaming Outloud Script Pro" panose="03050502040304050704" pitchFamily="66" charset="0"/>
              </a:rPr>
              <a:t>Examples of </a:t>
            </a:r>
            <a:r>
              <a:rPr lang="en-US" dirty="0">
                <a:solidFill>
                  <a:srgbClr val="C00000"/>
                </a:solidFill>
                <a:latin typeface="Dreaming Outloud Script Pro" panose="03050502040304050704" pitchFamily="66" charset="0"/>
                <a:cs typeface="Dreaming Outloud Script Pro" panose="03050502040304050704" pitchFamily="66" charset="0"/>
              </a:rPr>
              <a:t>D</a:t>
            </a:r>
            <a:r>
              <a:rPr lang="en-US" dirty="0">
                <a:solidFill>
                  <a:srgbClr val="FF0000"/>
                </a:solidFill>
                <a:latin typeface="Dreaming Outloud Script Pro" panose="03050502040304050704" pitchFamily="66" charset="0"/>
                <a:cs typeface="Dreaming Outloud Script Pro" panose="03050502040304050704" pitchFamily="66" charset="0"/>
              </a:rPr>
              <a:t>i</a:t>
            </a:r>
            <a:r>
              <a:rPr lang="en-US" dirty="0">
                <a:solidFill>
                  <a:srgbClr val="FFC000"/>
                </a:solidFill>
                <a:latin typeface="Dreaming Outloud Script Pro" panose="03050502040304050704" pitchFamily="66" charset="0"/>
                <a:cs typeface="Dreaming Outloud Script Pro" panose="03050502040304050704" pitchFamily="66" charset="0"/>
              </a:rPr>
              <a:t>v</a:t>
            </a:r>
            <a:r>
              <a:rPr lang="en-US" dirty="0">
                <a:solidFill>
                  <a:srgbClr val="00B050"/>
                </a:solidFill>
                <a:latin typeface="Dreaming Outloud Script Pro" panose="03050502040304050704" pitchFamily="66" charset="0"/>
                <a:cs typeface="Dreaming Outloud Script Pro" panose="03050502040304050704" pitchFamily="66" charset="0"/>
              </a:rPr>
              <a:t>e</a:t>
            </a:r>
            <a:r>
              <a:rPr lang="en-US" dirty="0">
                <a:solidFill>
                  <a:srgbClr val="002060"/>
                </a:solidFill>
                <a:latin typeface="Dreaming Outloud Script Pro" panose="03050502040304050704" pitchFamily="66" charset="0"/>
                <a:cs typeface="Dreaming Outloud Script Pro" panose="03050502040304050704" pitchFamily="66" charset="0"/>
              </a:rPr>
              <a:t>r</a:t>
            </a:r>
            <a:r>
              <a:rPr lang="en-US" dirty="0">
                <a:solidFill>
                  <a:srgbClr val="00B0F0"/>
                </a:solidFill>
                <a:latin typeface="Dreaming Outloud Script Pro" panose="03050502040304050704" pitchFamily="66" charset="0"/>
                <a:cs typeface="Dreaming Outloud Script Pro" panose="03050502040304050704" pitchFamily="66" charset="0"/>
              </a:rPr>
              <a:t>s</a:t>
            </a:r>
            <a:r>
              <a:rPr lang="en-US" dirty="0">
                <a:solidFill>
                  <a:srgbClr val="7030A0"/>
                </a:solidFill>
                <a:latin typeface="Dreaming Outloud Script Pro" panose="03050502040304050704" pitchFamily="66" charset="0"/>
                <a:cs typeface="Dreaming Outloud Script Pro" panose="03050502040304050704" pitchFamily="66" charset="0"/>
              </a:rPr>
              <a:t>i</a:t>
            </a:r>
            <a:r>
              <a:rPr lang="en-US" dirty="0">
                <a:solidFill>
                  <a:srgbClr val="C00000"/>
                </a:solidFill>
                <a:latin typeface="Dreaming Outloud Script Pro" panose="03050502040304050704" pitchFamily="66" charset="0"/>
                <a:cs typeface="Dreaming Outloud Script Pro" panose="03050502040304050704" pitchFamily="66" charset="0"/>
              </a:rPr>
              <a:t>t</a:t>
            </a:r>
            <a:r>
              <a:rPr lang="en-US" dirty="0">
                <a:solidFill>
                  <a:srgbClr val="FF0000"/>
                </a:solidFill>
                <a:latin typeface="Dreaming Outloud Script Pro" panose="03050502040304050704" pitchFamily="66" charset="0"/>
                <a:cs typeface="Dreaming Outloud Script Pro" panose="03050502040304050704" pitchFamily="66" charset="0"/>
              </a:rPr>
              <a:t>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EDCED6C-25AA-DC6F-46A8-A200179D140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          </a:t>
            </a:r>
          </a:p>
          <a:p>
            <a:r>
              <a:rPr lang="en-US" dirty="0"/>
              <a:t>      </a:t>
            </a:r>
          </a:p>
        </p:txBody>
      </p:sp>
    </p:spTree>
    <p:extLst>
      <p:ext uri="{BB962C8B-B14F-4D97-AF65-F5344CB8AC3E}">
        <p14:creationId xmlns:p14="http://schemas.microsoft.com/office/powerpoint/2010/main" val="1441720343"/>
      </p:ext>
    </p:extLst>
  </p:cSld>
  <p:clrMapOvr>
    <a:masterClrMapping/>
  </p:clrMapOvr>
  <p:transition spd="slow">
    <p:wheel spokes="1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0F70EB-852F-9B0D-6BCC-2EFC4AA19D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262626"/>
                </a:solidFill>
                <a:latin typeface="Dreaming Outloud Script Pro" panose="03050502040304050704" pitchFamily="66" charset="0"/>
                <a:cs typeface="Dreaming Outloud Script Pro" panose="03050502040304050704" pitchFamily="66" charset="0"/>
              </a:rPr>
              <a:t>Gender: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CAC928-2CAF-7FAD-8573-970334A885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2" y="2556932"/>
            <a:ext cx="6256866" cy="33189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>
                <a:solidFill>
                  <a:srgbClr val="262626"/>
                </a:solidFill>
              </a:rPr>
              <a:t>A team with both men and woman representing different approaches and ideas.</a:t>
            </a:r>
          </a:p>
        </p:txBody>
      </p:sp>
      <p:pic>
        <p:nvPicPr>
          <p:cNvPr id="5" name="Picture 4" descr="A person and person symbols painted with paint&#10;&#10;AI-generated content may be incorrect.">
            <a:extLst>
              <a:ext uri="{FF2B5EF4-FFF2-40B4-BE49-F238E27FC236}">
                <a16:creationId xmlns:a16="http://schemas.microsoft.com/office/drawing/2014/main" id="{9DB42004-72F8-61F2-D449-DAF25D10874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5026" y="3040306"/>
            <a:ext cx="2739728" cy="2174387"/>
          </a:xfrm>
          <a:prstGeom prst="rect">
            <a:avLst/>
          </a:prstGeom>
          <a:ln w="57150" cmpd="thickThin">
            <a:solidFill>
              <a:srgbClr val="7F7F7F"/>
            </a:solidFill>
            <a:miter lim="800000"/>
          </a:ln>
        </p:spPr>
      </p:pic>
      <p:pic>
        <p:nvPicPr>
          <p:cNvPr id="4" name="New Recording 76">
            <a:hlinkClick r:id="" action="ppaction://media"/>
            <a:extLst>
              <a:ext uri="{FF2B5EF4-FFF2-40B4-BE49-F238E27FC236}">
                <a16:creationId xmlns:a16="http://schemas.microsoft.com/office/drawing/2014/main" id="{4A9FB0C0-27FA-4E17-8A49-38981A85EDA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05793" y="5943601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441471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59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AA09F9-EF17-5BC9-52C4-B681940DFF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262626"/>
                </a:solidFill>
                <a:latin typeface="Dreaming Outloud Script Pro" panose="03050502040304050704" pitchFamily="66" charset="0"/>
                <a:cs typeface="Dreaming Outloud Script Pro" panose="03050502040304050704" pitchFamily="66" charset="0"/>
              </a:rPr>
              <a:t>Race &amp; Ethnicity: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3E59C7-1F4C-D68F-3F5B-6EF3878C4C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2" y="2556932"/>
            <a:ext cx="6256866" cy="33189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solidFill>
                  <a:srgbClr val="262626"/>
                </a:solidFill>
              </a:rPr>
              <a:t>A diverse community with people from various ethnic and racial Backgrounds.</a:t>
            </a:r>
          </a:p>
        </p:txBody>
      </p:sp>
      <p:pic>
        <p:nvPicPr>
          <p:cNvPr id="5" name="Picture 4" descr="A group of kids jumping&#10;&#10;AI-generated content may be incorrect.">
            <a:extLst>
              <a:ext uri="{FF2B5EF4-FFF2-40B4-BE49-F238E27FC236}">
                <a16:creationId xmlns:a16="http://schemas.microsoft.com/office/drawing/2014/main" id="{CEE5385B-2CEE-B209-FE58-A0532A6A43E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5026" y="3508190"/>
            <a:ext cx="2739728" cy="1238619"/>
          </a:xfrm>
          <a:prstGeom prst="rect">
            <a:avLst/>
          </a:prstGeom>
          <a:ln w="57150" cmpd="thickThin">
            <a:solidFill>
              <a:srgbClr val="7F7F7F"/>
            </a:solidFill>
            <a:miter lim="800000"/>
          </a:ln>
        </p:spPr>
      </p:pic>
      <p:pic>
        <p:nvPicPr>
          <p:cNvPr id="4" name="New Recording 77">
            <a:hlinkClick r:id="" action="ppaction://media"/>
            <a:extLst>
              <a:ext uri="{FF2B5EF4-FFF2-40B4-BE49-F238E27FC236}">
                <a16:creationId xmlns:a16="http://schemas.microsoft.com/office/drawing/2014/main" id="{52889C70-FC8A-48D0-AD18-B6971F0D1A4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95586" y="6053082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0712937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21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F4A359-7A07-7115-CD57-AB65F55CF2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</p:spPr>
        <p:txBody>
          <a:bodyPr>
            <a:normAutofit/>
          </a:bodyPr>
          <a:lstStyle/>
          <a:p>
            <a:r>
              <a:rPr lang="en-US" dirty="0">
                <a:latin typeface="Dreaming Outloud Script Pro" panose="03050502040304050704" pitchFamily="66" charset="0"/>
                <a:cs typeface="Dreaming Outloud Script Pro" panose="03050502040304050704" pitchFamily="66" charset="0"/>
              </a:rPr>
              <a:t>Religion: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13697F-1C25-98F2-1ECC-D4EBC002EF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2" y="2556932"/>
            <a:ext cx="6256866" cy="33189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Individuals with different religious beliefs coexisting and respecting each other’s faiths  </a:t>
            </a:r>
          </a:p>
        </p:txBody>
      </p:sp>
      <p:pic>
        <p:nvPicPr>
          <p:cNvPr id="5" name="Picture 4" descr="A group of people in different outfits&#10;&#10;AI-generated content may be incorrect.">
            <a:extLst>
              <a:ext uri="{FF2B5EF4-FFF2-40B4-BE49-F238E27FC236}">
                <a16:creationId xmlns:a16="http://schemas.microsoft.com/office/drawing/2014/main" id="{9CF6C857-B4C8-D55D-BB32-06BF46A7A64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59" r="18255" b="-2"/>
          <a:stretch>
            <a:fillRect/>
          </a:stretch>
        </p:blipFill>
        <p:spPr>
          <a:xfrm>
            <a:off x="8085026" y="2701180"/>
            <a:ext cx="2739728" cy="2852640"/>
          </a:xfrm>
          <a:prstGeom prst="rect">
            <a:avLst/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</p:pic>
      <p:pic>
        <p:nvPicPr>
          <p:cNvPr id="4" name="New Recording 78">
            <a:hlinkClick r:id="" action="ppaction://media"/>
            <a:extLst>
              <a:ext uri="{FF2B5EF4-FFF2-40B4-BE49-F238E27FC236}">
                <a16:creationId xmlns:a16="http://schemas.microsoft.com/office/drawing/2014/main" id="{6D67BDAC-1B25-417E-ACB6-F75674699D9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58951" y="6021552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68041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885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FFC40A-EA19-DC7F-265F-0FF58BA7D8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262626"/>
                </a:solidFill>
                <a:latin typeface="Dreaming Outloud Script Pro" panose="03050502040304050704" pitchFamily="66" charset="0"/>
                <a:cs typeface="Dreaming Outloud Script Pro" panose="03050502040304050704" pitchFamily="66" charset="0"/>
              </a:rPr>
              <a:t>Disability: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878873-6CF7-722D-416B-693E47F96B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2" y="2556932"/>
            <a:ext cx="6256866" cy="33189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solidFill>
                  <a:srgbClr val="262626"/>
                </a:solidFill>
              </a:rPr>
              <a:t>A workplace that accommodates employees with physical or mental Disabilities. </a:t>
            </a:r>
          </a:p>
        </p:txBody>
      </p:sp>
      <p:pic>
        <p:nvPicPr>
          <p:cNvPr id="5" name="Picture 4" descr="A group of kids with different poses&#10;&#10;AI-generated content may be incorrect.">
            <a:extLst>
              <a:ext uri="{FF2B5EF4-FFF2-40B4-BE49-F238E27FC236}">
                <a16:creationId xmlns:a16="http://schemas.microsoft.com/office/drawing/2014/main" id="{4DCE65CD-2072-6722-DF2D-5D7FE6E648C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5026" y="3398092"/>
            <a:ext cx="2739728" cy="1458816"/>
          </a:xfrm>
          <a:prstGeom prst="rect">
            <a:avLst/>
          </a:prstGeom>
          <a:ln w="57150" cmpd="thickThin">
            <a:solidFill>
              <a:srgbClr val="7F7F7F"/>
            </a:solidFill>
            <a:miter lim="800000"/>
          </a:ln>
        </p:spPr>
      </p:pic>
      <p:pic>
        <p:nvPicPr>
          <p:cNvPr id="4" name="New Recording 79">
            <a:hlinkClick r:id="" action="ppaction://media"/>
            <a:extLst>
              <a:ext uri="{FF2B5EF4-FFF2-40B4-BE49-F238E27FC236}">
                <a16:creationId xmlns:a16="http://schemas.microsoft.com/office/drawing/2014/main" id="{6F7A0487-EC51-437D-B4B2-25184FAA41F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59444" y="5875868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5245353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27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749C117F-F390-437B-ADB0-57E87EFF34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7EF42F8-2417-49A6-95CE-DE9503B0AA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AC6F623B-2003-4AED-B02F-541A150EC1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CD11837A-4F3D-419F-ACE2-E80B1EA284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B9411D1A-7E2C-4A36-BE32-BF7A8E1307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20742BC3-654B-4E41-9A6A-73A42E4776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Rectangle 17">
            <a:extLst>
              <a:ext uri="{FF2B5EF4-FFF2-40B4-BE49-F238E27FC236}">
                <a16:creationId xmlns:a16="http://schemas.microsoft.com/office/drawing/2014/main" id="{9401732C-37EE-4B98-A709-9530173F38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654E48C8-2A00-4C54-BC9C-B18EE49E9C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786"/>
            <a:ext cx="12229962" cy="6856214"/>
            <a:chOff x="-15736" y="0"/>
            <a:chExt cx="12229962" cy="6856214"/>
          </a:xfrm>
        </p:grpSpPr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CE0A0544-8F52-43F0-AC3E-DF683908B5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2F4057D3-A680-4443-9E51-ED920A691E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2F6853A4-7B38-4FDE-B024-AE8BA71E73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86ADF4DB-4290-4441-8F8E-04152FE606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63546C7-FB74-C523-1D30-408E50710C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7528" y="982132"/>
            <a:ext cx="4094017" cy="282388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dirty="0">
                <a:solidFill>
                  <a:srgbClr val="262626"/>
                </a:solidFill>
                <a:latin typeface="Dreaming Outloud Script Pro" panose="03050502040304050704" pitchFamily="66" charset="0"/>
                <a:cs typeface="Dreaming Outloud Script Pro" panose="03050502040304050704" pitchFamily="66" charset="0"/>
              </a:rPr>
              <a:t>4 types of diversity: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81F40C-DE78-4B37-00EB-8F2F6F0D3E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7528" y="4076944"/>
            <a:ext cx="4094017" cy="167962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US" sz="2100" kern="1200" cap="none" dirty="0">
                <a:solidFill>
                  <a:srgbClr val="000000"/>
                </a:solidFill>
                <a:effectLst/>
                <a:latin typeface="+mn-lt"/>
                <a:ea typeface="+mn-ea"/>
                <a:cs typeface="+mn-cs"/>
              </a:rPr>
              <a:t>Internal, external, organizational and worldview</a:t>
            </a:r>
          </a:p>
        </p:txBody>
      </p:sp>
      <p:pic>
        <p:nvPicPr>
          <p:cNvPr id="5" name="Picture 4" descr="Colorful hands in different colors&#10;&#10;AI-generated content may be incorrect.">
            <a:extLst>
              <a:ext uri="{FF2B5EF4-FFF2-40B4-BE49-F238E27FC236}">
                <a16:creationId xmlns:a16="http://schemas.microsoft.com/office/drawing/2014/main" id="{DD569A82-A87A-A477-450A-713C739103D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8668" y="1897548"/>
            <a:ext cx="5469466" cy="3062900"/>
          </a:xfrm>
          <a:prstGeom prst="rect">
            <a:avLst/>
          </a:prstGeom>
          <a:ln w="57150" cmpd="thickThin">
            <a:solidFill>
              <a:srgbClr val="7F7F7F"/>
            </a:solidFill>
            <a:miter lim="800000"/>
          </a:ln>
        </p:spPr>
      </p:pic>
      <p:pic>
        <p:nvPicPr>
          <p:cNvPr id="4" name="New Recording 80">
            <a:hlinkClick r:id="" action="ppaction://media"/>
            <a:extLst>
              <a:ext uri="{FF2B5EF4-FFF2-40B4-BE49-F238E27FC236}">
                <a16:creationId xmlns:a16="http://schemas.microsoft.com/office/drawing/2014/main" id="{600E93B1-0FBA-4A4D-8FCE-DC058C83F6B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777240" y="5851795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7644579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14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20BD81-90EE-1675-C63F-6076685E4C0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solidFill>
                  <a:srgbClr val="0070C0"/>
                </a:solidFill>
                <a:latin typeface="Dreaming Outloud Script Pro" panose="03050502040304050704" pitchFamily="66" charset="0"/>
                <a:cs typeface="Dreaming Outloud Script Pro" panose="03050502040304050704" pitchFamily="66" charset="0"/>
              </a:rPr>
              <a:t>Thank you for watching!!!!!!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A87395F-0534-31AA-36D0-8291FD1DFC5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2800" dirty="0">
                <a:solidFill>
                  <a:srgbClr val="00FFFF"/>
                </a:solidFill>
                <a:latin typeface="Dreaming Outloud Script Pro" panose="03050502040304050704" pitchFamily="66" charset="0"/>
                <a:cs typeface="Dreaming Outloud Script Pro" panose="03050502040304050704" pitchFamily="66" charset="0"/>
              </a:rPr>
              <a:t>By Yami</a:t>
            </a:r>
          </a:p>
          <a:p>
            <a:r>
              <a:rPr lang="en-US" sz="2800" dirty="0">
                <a:solidFill>
                  <a:srgbClr val="00FFFF"/>
                </a:solidFill>
                <a:latin typeface="Dreaming Outloud Script Pro" panose="03050502040304050704" pitchFamily="66" charset="0"/>
                <a:cs typeface="Dreaming Outloud Script Pro" panose="03050502040304050704" pitchFamily="66" charset="0"/>
              </a:rPr>
              <a:t>Manor Junior  </a:t>
            </a:r>
          </a:p>
        </p:txBody>
      </p:sp>
      <p:pic>
        <p:nvPicPr>
          <p:cNvPr id="4" name="New Recording 81">
            <a:hlinkClick r:id="" action="ppaction://media"/>
            <a:extLst>
              <a:ext uri="{FF2B5EF4-FFF2-40B4-BE49-F238E27FC236}">
                <a16:creationId xmlns:a16="http://schemas.microsoft.com/office/drawing/2014/main" id="{E3D53281-AD5B-4655-A538-DA66383ABE3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21103" y="6221249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0076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1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478</TotalTime>
  <Words>185</Words>
  <Application>Microsoft Office PowerPoint</Application>
  <PresentationFormat>Widescreen</PresentationFormat>
  <Paragraphs>29</Paragraphs>
  <Slides>12</Slides>
  <Notes>1</Notes>
  <HiddenSlides>0</HiddenSlides>
  <MMClips>10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Aptos</vt:lpstr>
      <vt:lpstr>Arial</vt:lpstr>
      <vt:lpstr>Dreaming Outloud Script Pro</vt:lpstr>
      <vt:lpstr>Garamond</vt:lpstr>
      <vt:lpstr>Organic</vt:lpstr>
      <vt:lpstr>My Diversity </vt:lpstr>
      <vt:lpstr>Diversity :</vt:lpstr>
      <vt:lpstr>Recognizing Differences:</vt:lpstr>
      <vt:lpstr>Valuing Differences:</vt:lpstr>
      <vt:lpstr>Inclusion:</vt:lpstr>
      <vt:lpstr>Examples of Diversity</vt:lpstr>
      <vt:lpstr>Gender:</vt:lpstr>
      <vt:lpstr>Race &amp; Ethnicity:</vt:lpstr>
      <vt:lpstr>Religion:</vt:lpstr>
      <vt:lpstr>Disability:</vt:lpstr>
      <vt:lpstr>4 types of diversity:</vt:lpstr>
      <vt:lpstr>Thank you for watching!!!!!!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 Diversity </dc:title>
  <dc:creator>S Voleti</dc:creator>
  <cp:lastModifiedBy>Vanessa Brown</cp:lastModifiedBy>
  <cp:revision>6</cp:revision>
  <dcterms:created xsi:type="dcterms:W3CDTF">2025-07-01T18:57:25Z</dcterms:created>
  <dcterms:modified xsi:type="dcterms:W3CDTF">2025-07-17T16:01:43Z</dcterms:modified>
</cp:coreProperties>
</file>